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0" r:id="rId2"/>
    <p:sldId id="268" r:id="rId3"/>
    <p:sldId id="271" r:id="rId4"/>
    <p:sldId id="267" r:id="rId5"/>
    <p:sldId id="269" r:id="rId6"/>
    <p:sldId id="272" r:id="rId7"/>
    <p:sldId id="266" r:id="rId8"/>
    <p:sldId id="273" r:id="rId9"/>
    <p:sldId id="274" r:id="rId10"/>
    <p:sldId id="275" r:id="rId11"/>
    <p:sldId id="276" r:id="rId12"/>
    <p:sldId id="280" r:id="rId13"/>
    <p:sldId id="277" r:id="rId14"/>
    <p:sldId id="283" r:id="rId15"/>
    <p:sldId id="278" r:id="rId16"/>
    <p:sldId id="279" r:id="rId17"/>
    <p:sldId id="281" r:id="rId18"/>
    <p:sldId id="282" r:id="rId19"/>
    <p:sldId id="284" r:id="rId20"/>
    <p:sldId id="285" r:id="rId21"/>
    <p:sldId id="286" r:id="rId22"/>
    <p:sldId id="287" r:id="rId23"/>
    <p:sldId id="288" r:id="rId24"/>
    <p:sldId id="291" r:id="rId25"/>
    <p:sldId id="290" r:id="rId26"/>
    <p:sldId id="296" r:id="rId27"/>
    <p:sldId id="301" r:id="rId28"/>
    <p:sldId id="302" r:id="rId29"/>
    <p:sldId id="297" r:id="rId30"/>
    <p:sldId id="300" r:id="rId31"/>
    <p:sldId id="292" r:id="rId32"/>
    <p:sldId id="293" r:id="rId33"/>
    <p:sldId id="299" r:id="rId34"/>
    <p:sldId id="294" r:id="rId35"/>
    <p:sldId id="295" r:id="rId36"/>
    <p:sldId id="298" r:id="rId37"/>
    <p:sldId id="261" r:id="rId38"/>
    <p:sldId id="262" r:id="rId39"/>
  </p:sldIdLst>
  <p:sldSz cx="9144000" cy="6858000" type="screen4x3"/>
  <p:notesSz cx="6858000" cy="9144000"/>
  <p:embeddedFontLst>
    <p:embeddedFont>
      <p:font typeface="Calibri" pitchFamily="34" charset="0"/>
      <p:regular r:id="rId40"/>
      <p:bold r:id="rId41"/>
      <p:italic r:id="rId42"/>
      <p:boldItalic r:id="rId43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FF7171"/>
    <a:srgbClr val="CC0000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7C05-C5BE-406A-9606-682E9BF239AF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BB5A5-28A3-4CC9-A18A-165E141D4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9FA49-FC41-4512-9868-D49FC6051089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9222F-E7B6-4D79-A83A-0997FAB0D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FDBB6-138A-46E3-A3D8-7E692EFDA8B0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C9D02-C568-416A-B0F7-21DC6EC24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E7E23-BA9A-47FB-94E6-C5BDA1EE064A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E82D0-5512-48C0-941A-03C7D4FD7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9A17C-4668-43C5-B477-7C94A876AEFD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006D6-F183-42E6-B92D-87CDA0A63A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3B903-5ECD-4FDF-9885-2F67D952EC43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B50C-ABEF-44CB-B530-311F640356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39CCA-C6F6-4D8A-B7CD-96C633FF39CC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D3AB9-AA58-4B52-95BB-72E05C185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7943B-D34E-404F-9C70-906A8C4826BE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E6413-6E2A-4DFD-8591-D0C094078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5B1D6-7A9A-4810-A83B-573F854CFCDC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B0085-729E-41D1-9F74-2BBB01536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CA5D-DE46-471A-B996-11DFECB64E92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72623-B22F-49BD-A788-54A3AD995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15251-2894-409B-8749-49DB4D2FE1F5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57998-C55F-4D8C-94F7-1DE858CA1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80BE4-326A-489B-8EC0-4FB023613CCC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B20C4-DED7-4018-A60A-8D20C4E69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48F1F-43D5-4F9F-9CC2-108F811A964F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BAEA5-9512-4A00-9827-59D0BB7BF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EE6347-554D-4153-9B28-FCBA06D53BF6}" type="datetimeFigureOut">
              <a:rPr lang="ru-RU"/>
              <a:pPr>
                <a:defRPr/>
              </a:pPr>
              <a:t>20.01.2017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ED9B72-974C-4FDF-9A1B-A126C18E7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feed?section=search&amp;q=%23%D0%A0%D0%94%D0%A8" TargetMode="External"/><Relationship Id="rId2" Type="http://schemas.openxmlformats.org/officeDocument/2006/relationships/hyperlink" Target="https://vk.com/feed?section=search&amp;q=%23%D0%BF%D1%80%D0%B8%D1%81%D0%B5%D0%B4%D0%B0%D0%B9%D1%82%D0%B5%D0%BD%D0%B0%D0%B7%D0%B4%D0%BE%D1%80%D0%BE%D0%B2%D1%8C%D0%B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s002.radikal.ru/i200/1002/28/179edcb97c15.png" TargetMode="External"/><Relationship Id="rId7" Type="http://schemas.openxmlformats.org/officeDocument/2006/relationships/image" Target="../media/image85.jpeg"/><Relationship Id="rId2" Type="http://schemas.openxmlformats.org/officeDocument/2006/relationships/hyperlink" Target="http://www.lenagold.ru/fon/geom/romb/raz/rombraz1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4129/16969765.115/0_70b04_5b6c023d_orig.png" TargetMode="External"/><Relationship Id="rId5" Type="http://schemas.openxmlformats.org/officeDocument/2006/relationships/hyperlink" Target="http://img-fotki.yandex.ru/get/6108/110262152.145/0_73f6b_741e032c_S.gif" TargetMode="External"/><Relationship Id="rId4" Type="http://schemas.openxmlformats.org/officeDocument/2006/relationships/hyperlink" Target="http://img-fotki.yandex.ru/get/6512/16969765.4a/0_68e1b_150409fe_orig.png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feed?section=search&amp;q=%23%D0%A2%D0%A1%D0%A8" TargetMode="External"/><Relationship Id="rId3" Type="http://schemas.openxmlformats.org/officeDocument/2006/relationships/hyperlink" Target="https://vk.com/id161018436" TargetMode="External"/><Relationship Id="rId7" Type="http://schemas.openxmlformats.org/officeDocument/2006/relationships/hyperlink" Target="https://vk.com/feed?section=search&amp;q=%23%D0%94%D0%B5%D0%BD%D1%8C%D1%80%D0%BE%D0%B6%D0%B4%D0%B5%D0%BD%D1%8C%D1%8F%D0%A0%D0%94%D0%A8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feed?section=search&amp;q=%23%D0%A0%D0%94%D0%A8" TargetMode="External"/><Relationship Id="rId5" Type="http://schemas.openxmlformats.org/officeDocument/2006/relationships/hyperlink" Target="https://vk.com/feed?section=search&amp;q=%23%D0%A0%D0%94%D0%A8%D0%A0%D0%A2" TargetMode="External"/><Relationship Id="rId10" Type="http://schemas.openxmlformats.org/officeDocument/2006/relationships/image" Target="../media/image16.jpeg"/><Relationship Id="rId4" Type="http://schemas.openxmlformats.org/officeDocument/2006/relationships/hyperlink" Target="https://vk.com/feed?section=search&amp;q=%23%D0%BC%D0%B8%D0%BD%D0%B5%D0%BC%D0%A0%D0%94%D0%A8" TargetMode="External"/><Relationship Id="rId9" Type="http://schemas.openxmlformats.org/officeDocument/2006/relationships/hyperlink" Target="https://vk.com/feed?section=search&amp;q=%23%D0%BC%D0%B1%D0%BE%D1%83%D1%82%D1%8E%D0%BB%D1%8F%D1%87%D0%B8%D0%BD%D1%81%D0%BA%D0%B0%D1%8F%D1%81%D0%BE%D1%8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feed?section=search&amp;q=%23%D0%90%D0%BA%D1%82%D0%B8%D0%B2%D0%BD%D0%B0%D1%8F%D0%BC%D0%BE%D0%BB%D0%BE%D0%B4%D0%B5%D0%B6%D1%8C" TargetMode="External"/><Relationship Id="rId13" Type="http://schemas.openxmlformats.org/officeDocument/2006/relationships/image" Target="../media/image21.jpeg"/><Relationship Id="rId3" Type="http://schemas.openxmlformats.org/officeDocument/2006/relationships/hyperlink" Target="https://vk.com/giniyatovalyailya" TargetMode="External"/><Relationship Id="rId7" Type="http://schemas.openxmlformats.org/officeDocument/2006/relationships/hyperlink" Target="https://vk.com/feed?section=search&amp;q=%23%D0%A0%D0%9E%D0%A1%D0%BF%D0%B0%D1%82%D1%80%D0%B8%D0%BE%D1%82" TargetMode="External"/><Relationship Id="rId12" Type="http://schemas.openxmlformats.org/officeDocument/2006/relationships/hyperlink" Target="https://vk.com/feed?section=search&amp;q=%23%D0%A2%D1%8E%D0%BB%D1%8F%D1%87%D0%B8%D0%BD%D1%81%D0%BA%D0%B0%D1%8F%D0%A1%D0%9E%D0%A8" TargetMode="External"/><Relationship Id="rId2" Type="http://schemas.openxmlformats.org/officeDocument/2006/relationships/hyperlink" Target="https://vk.com/id2419815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feed?section=search&amp;q=%23%D0%A0%D0%94%D0%A8%D0%A0%D0%A2" TargetMode="External"/><Relationship Id="rId11" Type="http://schemas.openxmlformats.org/officeDocument/2006/relationships/hyperlink" Target="https://vk.com/feed?section=search&amp;q=%23%D0%9C%D0%91%D0%9E%D0%A3%D0%A2%D0%A1%D0%9E%D0%A8" TargetMode="External"/><Relationship Id="rId5" Type="http://schemas.openxmlformats.org/officeDocument/2006/relationships/hyperlink" Target="https://vk.com/feed?section=search&amp;q=%23%D0%A0%D0%94%D0%A8" TargetMode="External"/><Relationship Id="rId10" Type="http://schemas.openxmlformats.org/officeDocument/2006/relationships/hyperlink" Target="https://vk.com/feed?section=search&amp;q=%23%D0%A2%D0%A1%D0%A8" TargetMode="External"/><Relationship Id="rId4" Type="http://schemas.openxmlformats.org/officeDocument/2006/relationships/hyperlink" Target="https://vk.com/dina0208" TargetMode="External"/><Relationship Id="rId9" Type="http://schemas.openxmlformats.org/officeDocument/2006/relationships/hyperlink" Target="https://vk.com/feed?section=search&amp;q=%23%D0%9E%D1%82%D0%BA%D1%80%D1%8B%D1%82%D1%8B%D0%BD%D0%BE%D0%B2%D0%BE%D0%BC%D1%8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/>
          </p:cNvSpPr>
          <p:nvPr>
            <p:ph type="title" idx="4294967295"/>
          </p:nvPr>
        </p:nvSpPr>
        <p:spPr>
          <a:xfrm>
            <a:off x="1908175" y="692150"/>
            <a:ext cx="6778625" cy="3225800"/>
          </a:xfrm>
        </p:spPr>
        <p:txBody>
          <a:bodyPr/>
          <a:lstStyle/>
          <a:p>
            <a:r>
              <a:rPr lang="ru-RU" sz="3200" smtClean="0">
                <a:solidFill>
                  <a:srgbClr val="990000"/>
                </a:solidFill>
              </a:rPr>
              <a:t>Участие Российского движения школьников «Кристалл» в муниципальных, республиканских акциях </a:t>
            </a:r>
            <a:br>
              <a:rPr lang="ru-RU" sz="3200" smtClean="0">
                <a:solidFill>
                  <a:srgbClr val="990000"/>
                </a:solidFill>
              </a:rPr>
            </a:br>
            <a:r>
              <a:rPr lang="ru-RU" sz="3200" smtClean="0">
                <a:solidFill>
                  <a:srgbClr val="990000"/>
                </a:solidFill>
              </a:rPr>
              <a:t>(первое полугодие 2016-2017гг.)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smtClean="0"/>
              <a:t>4 ноября  -Юнармия с проектом «Жить»</a:t>
            </a:r>
          </a:p>
        </p:txBody>
      </p:sp>
      <p:pic>
        <p:nvPicPr>
          <p:cNvPr id="30724" name="Picture 4" descr="jWS3qbRY9g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700213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smtClean="0">
                <a:solidFill>
                  <a:srgbClr val="990000"/>
                </a:solidFill>
              </a:rPr>
              <a:t>9 ноября прошла Всероссийская акция</a:t>
            </a:r>
            <a:r>
              <a:rPr lang="ru-RU" sz="1600" smtClean="0">
                <a:solidFill>
                  <a:srgbClr val="990000"/>
                </a:solidFill>
                <a:hlinkClick r:id="rId2"/>
              </a:rPr>
              <a:t>#приседайтеназдоровье</a:t>
            </a:r>
            <a:r>
              <a:rPr lang="ru-RU" sz="1600" smtClean="0">
                <a:solidFill>
                  <a:srgbClr val="990000"/>
                </a:solidFill>
              </a:rPr>
              <a:t>  </a:t>
            </a:r>
            <a:r>
              <a:rPr lang="ru-RU" sz="1600" b="1" smtClean="0">
                <a:solidFill>
                  <a:srgbClr val="990000"/>
                </a:solidFill>
              </a:rPr>
              <a:t>Активное участие приняли 250 обучающиеся и активисты</a:t>
            </a:r>
            <a:r>
              <a:rPr lang="ru-RU" sz="1600" smtClean="0">
                <a:solidFill>
                  <a:srgbClr val="990000"/>
                </a:solidFill>
              </a:rPr>
              <a:t> </a:t>
            </a:r>
            <a:r>
              <a:rPr lang="ru-RU" sz="1600" smtClean="0">
                <a:solidFill>
                  <a:srgbClr val="990000"/>
                </a:solidFill>
                <a:hlinkClick r:id="rId3"/>
              </a:rPr>
              <a:t>#РДШ</a:t>
            </a:r>
            <a:endParaRPr lang="ru-RU" sz="4000" smtClean="0"/>
          </a:p>
        </p:txBody>
      </p:sp>
      <p:pic>
        <p:nvPicPr>
          <p:cNvPr id="31749" name="Picture 5" descr="x6yRkTRNPA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628775"/>
            <a:ext cx="4284662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5X8Oqyc8vF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196975"/>
            <a:ext cx="4637087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>Поздравляем победителей акции и желаем всем крепкого здоровья! "Приседайте на здоровье!" - самая увлекательная и веселая акция. Активисты РДШ сняли видеоролик, посвященный акции.</a:t>
            </a:r>
          </a:p>
        </p:txBody>
      </p:sp>
      <p:pic>
        <p:nvPicPr>
          <p:cNvPr id="35844" name="Picture 4" descr="p-557LSqaQ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12875"/>
            <a:ext cx="5008562" cy="500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ASienZ1B0g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2205038"/>
            <a:ext cx="385127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200" b="1" smtClean="0">
                <a:solidFill>
                  <a:srgbClr val="990000"/>
                </a:solidFill>
              </a:rPr>
              <a:t>15.11.16, в наш район приехали</a:t>
            </a:r>
            <a:r>
              <a:rPr lang="ru-RU" sz="1200" smtClean="0">
                <a:solidFill>
                  <a:srgbClr val="990000"/>
                </a:solidFill>
              </a:rPr>
              <a:t> представители Межрегионального Добровольческого движения "Волонтер",а именно координатор движения по РТ Антон Актуганов ,Павел Снегирев , Дмитрии Ерашов и Роман Епанешников .На открытие пришли 55 обучающихся ТСОШ ,активное участие приняли ученики 8, 10 классов.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Открытие прошло на высоте, ребята были очень вовлечены в процесс, многие раскрыли себя. Интересным моментом открытия стал выбор координатора, ведь на эту должность заявилось сразу 21 человек! В ходе семинара-тренинга,благодаря плодотворной работе было создано Районное Отделение движения " Волонтер". 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Так же мы побили рекорд! Набрав 315 участников в группу к 13 :05. На данный момент, группа насчитывает 465 человека. 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-Координатором Добровольческого центра "Волонтер" Тюлячинского района выбрана Кадреева Екатерина 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-Заместители координатора: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Гиниятова Ляйля Иванов Константин ,Зиннурова Лейсан. </a:t>
            </a:r>
            <a:br>
              <a:rPr lang="ru-RU" sz="1200" smtClean="0">
                <a:solidFill>
                  <a:srgbClr val="990000"/>
                </a:solidFill>
              </a:rPr>
            </a:br>
            <a:r>
              <a:rPr lang="ru-RU" sz="1200" smtClean="0">
                <a:solidFill>
                  <a:srgbClr val="990000"/>
                </a:solidFill>
              </a:rPr>
              <a:t>-Жребий стать куратором - ресурсного центра от добровольческого Движения "Волонтёр" выпал на Ерашова Дмитрия. </a:t>
            </a:r>
            <a:br>
              <a:rPr lang="ru-RU" sz="1200" smtClean="0">
                <a:solidFill>
                  <a:srgbClr val="990000"/>
                </a:solidFill>
              </a:rPr>
            </a:br>
            <a:endParaRPr lang="ru-RU" sz="1200" smtClean="0">
              <a:solidFill>
                <a:srgbClr val="990000"/>
              </a:solidFill>
            </a:endParaRPr>
          </a:p>
        </p:txBody>
      </p:sp>
      <p:pic>
        <p:nvPicPr>
          <p:cNvPr id="32772" name="Picture 4" descr="lrM23WN7H5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852738"/>
            <a:ext cx="4103687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vpatK4_D5G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30064">
            <a:off x="250825" y="3213100"/>
            <a:ext cx="4637088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>Сегодня ДЦ "Волонтер" появился и в Тюлячах! Открытие проходило в дворце спорта, который в недалёком 2014г. принимал международные соревнования! </a:t>
            </a:r>
            <a:br>
              <a:rPr lang="ru-RU" sz="1400" smtClean="0"/>
            </a:br>
            <a:r>
              <a:rPr lang="ru-RU" sz="1400" smtClean="0"/>
              <a:t>Открытие прошло великолепно и уехали мы на 60 минут позже, чем планировали. Ребята разработали классные акции, которые реализуют уже до начала форума "Можно". </a:t>
            </a:r>
            <a:br>
              <a:rPr lang="ru-RU" sz="14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38917" name="Picture 5" descr="cpDxIVEvRt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76674">
            <a:off x="5435600" y="2349500"/>
            <a:ext cx="3457575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 descr="mSwhlNvRLY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73238"/>
            <a:ext cx="593407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Урок МУЖЕСТВА!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17.11.16 в Тюлячинскую СОШ приезжали представители Военного комиссариата Сабинского района -Садыков А.К и Галимзянов Р.В.Вместе с волонтерами организовали выступление перед учащимися, отвечали на вопросы,касающихся Юнармии, провели беседу о создании "Юнармии" и её значении для России.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Цель: способствовать принятию старшими подростками нравственных ценностей (любовь к Родине, патриотизм, гражданственность).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Задачи: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сформировать представления о воинском долге и верности Отечеству, опыт нравственного поведения личности.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эмоционально стимулировать патриотические чувства учащихся через приобщение к воинским традициям.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Участники: учащиеся 9-11 классов,волонтеры,всероссийское военно-патриотическое движение "Юнармия" </a:t>
            </a:r>
            <a:br>
              <a:rPr lang="ru-RU" sz="1400" smtClean="0">
                <a:solidFill>
                  <a:srgbClr val="990000"/>
                </a:solidFill>
              </a:rPr>
            </a:br>
            <a:endParaRPr lang="ru-RU" sz="1400" smtClean="0">
              <a:solidFill>
                <a:srgbClr val="990000"/>
              </a:solidFill>
            </a:endParaRPr>
          </a:p>
        </p:txBody>
      </p:sp>
      <p:pic>
        <p:nvPicPr>
          <p:cNvPr id="33796" name="Picture 4" descr="aDgbJPJtoV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3357563"/>
            <a:ext cx="5934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>
                <a:solidFill>
                  <a:srgbClr val="990000"/>
                </a:solidFill>
              </a:rPr>
              <a:t>16 ноября в рамках акции "Тимуровец и 21 ноября «Поможем вместе!"</a:t>
            </a:r>
            <a:r>
              <a:rPr lang="ru-RU" sz="1400" smtClean="0">
                <a:solidFill>
                  <a:srgbClr val="990000"/>
                </a:solidFill>
              </a:rPr>
              <a:t> - волонтеры посетили одинокую пожилую бабушку Вафину Оркыю Сагировну.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процессе акции ребята оказали помощь по хозяйству, говорили на разные интересные темы, общались. В качестве благодарности Оркыя Сагировна пригласила их попить чай.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Такие акции призваны стать связующей нитью между поколениями, помочь пожилым людям почувствовать заботу, внимание и доброту.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Делайте добро, ведь совершая добрые поступки, вы делаете мир лучше!</a:t>
            </a:r>
          </a:p>
        </p:txBody>
      </p:sp>
      <p:pic>
        <p:nvPicPr>
          <p:cNvPr id="34820" name="Picture 4" descr="lDsmHsolTU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73238"/>
            <a:ext cx="47815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 descr="e5qHrw-mSQ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076700"/>
            <a:ext cx="470852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 descr="TZ_LiBbxUX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74629">
            <a:off x="4716463" y="2060575"/>
            <a:ext cx="4211637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 descr="B0-OLNTv_q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221163"/>
            <a:ext cx="3125787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smtClean="0">
                <a:solidFill>
                  <a:srgbClr val="990000"/>
                </a:solidFill>
              </a:rPr>
              <a:t>17 ноября 2016 года волонтеры провели акцию "Мы за ЗОЖ!".</a:t>
            </a:r>
            <a:r>
              <a:rPr lang="ru-RU" sz="1600" smtClean="0">
                <a:solidFill>
                  <a:srgbClr val="990000"/>
                </a:solidFill>
              </a:rPr>
              <a:t> 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Во время проведения акции мы рассказывали школьникам про то, как полезно заниматься спортом и вести активный образ жизни. Все участники акции были очень позитивно настроены, они с большим интересом слушали выступления волонтёров и играли в спортивные игры. </a:t>
            </a:r>
            <a:endParaRPr lang="ru-RU" sz="4000" smtClean="0">
              <a:solidFill>
                <a:srgbClr val="990000"/>
              </a:solidFill>
            </a:endParaRPr>
          </a:p>
        </p:txBody>
      </p:sp>
      <p:pic>
        <p:nvPicPr>
          <p:cNvPr id="36869" name="Picture 5" descr="ADbfa7im-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429000"/>
            <a:ext cx="4321175" cy="324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9KFAbAiYTQ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700213"/>
            <a:ext cx="59340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рамках Дня правовой помощи </a:t>
            </a:r>
            <a:r>
              <a:rPr lang="ru-RU" sz="1400" b="1" smtClean="0">
                <a:solidFill>
                  <a:srgbClr val="990000"/>
                </a:solidFill>
              </a:rPr>
              <a:t>19 ноября 2016 года </a:t>
            </a:r>
            <a:r>
              <a:rPr lang="ru-RU" sz="1400" smtClean="0">
                <a:solidFill>
                  <a:srgbClr val="990000"/>
                </a:solidFill>
              </a:rPr>
              <a:t>прошло мероприятие, направленное на формирование правовой грамотности и закрепление знаний несовершеннолетних об основных правах и обязанностях ребенка. Подростки смогли узнать о том, как их права реализуются в повседневной жизни, чем отличаются права человека от прав гражданина.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этот день для подростков проводились различные профилактические мероприятия в форме викторин и бесед по правовым вопросам. 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С 10.00-16.00 психологи учреждения и волонтеры провели консультативный приём по проблемам воспитания подростков для родителей.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школе с 10.00 прошла акция по распространению буклетов правовой направленности «Имею право».</a:t>
            </a:r>
          </a:p>
        </p:txBody>
      </p:sp>
      <p:pic>
        <p:nvPicPr>
          <p:cNvPr id="37892" name="Picture 4" descr="MGbcf29Kq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068638"/>
            <a:ext cx="4746625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KDDIw9Mcy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2276475"/>
            <a:ext cx="4421187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>С 28 ноября по 4 декабря 2016 года</a:t>
            </a:r>
            <a:r>
              <a:rPr lang="ru-RU" sz="1400" smtClean="0">
                <a:solidFill>
                  <a:srgbClr val="990000"/>
                </a:solidFill>
              </a:rPr>
              <a:t> во всех образовательных организациях проводится II Всероссийская акция «СТОП ВИЧ/СПИД». В рамках акции 30 ноября 2016 года волонтеры ТСОШ провели Всероссийский открытый урок «День единых действий по информированию детей и молодежи против ВИЧ/СПИДа «ЗНАНИЕ – ОТВЕТСТВЕННОСТЬ – ЗДОРОВЬЕ» учащимся 9-11 классов.Главная задача этой акции – привлечь внимание к проблеме ВИЧ-инфекции и СПИДа, донести до каждого правильную и полную информацию об этой болезни, </a:t>
            </a:r>
            <a:endParaRPr lang="ru-RU" sz="4000" smtClean="0"/>
          </a:p>
        </p:txBody>
      </p:sp>
      <p:pic>
        <p:nvPicPr>
          <p:cNvPr id="40964" name="Picture 4" descr="m17W5mouIc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1773238"/>
            <a:ext cx="5616575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CuXLymxweA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70277">
            <a:off x="250825" y="3860800"/>
            <a:ext cx="478155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2275" y="404813"/>
            <a:ext cx="7056438" cy="863600"/>
          </a:xfrm>
        </p:spPr>
        <p:txBody>
          <a:bodyPr/>
          <a:lstStyle/>
          <a:p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Акция «Мы за здоровый образ жизни!» - </a:t>
            </a: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Сентябрь. Участники акции члены Юнармии, а активисты РДШ сняли видеоролик.</a:t>
            </a:r>
          </a:p>
        </p:txBody>
      </p:sp>
      <p:pic>
        <p:nvPicPr>
          <p:cNvPr id="16390" name="Picture 6" descr="qa9HONLI-O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1989138"/>
            <a:ext cx="5143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/>
            </a:r>
            <a:br>
              <a:rPr lang="ru-RU" sz="1400" b="1" smtClean="0">
                <a:solidFill>
                  <a:srgbClr val="990000"/>
                </a:solidFill>
              </a:rPr>
            </a:br>
            <a:r>
              <a:rPr lang="ru-RU" sz="1400" b="1" smtClean="0">
                <a:solidFill>
                  <a:srgbClr val="990000"/>
                </a:solidFill>
              </a:rPr>
              <a:t>Акция «Школьники против алкоголя» </a:t>
            </a: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соответствии с планом работы школы, активизации работы по профилактике правонарушений несовершеннолетних, формирования у обучающихся навыков здорового образа жизни , </a:t>
            </a:r>
            <a:r>
              <a:rPr lang="ru-RU" sz="1400" b="1" smtClean="0">
                <a:solidFill>
                  <a:srgbClr val="990000"/>
                </a:solidFill>
              </a:rPr>
              <a:t>29 ноября 2016 года</a:t>
            </a:r>
            <a:r>
              <a:rPr lang="ru-RU" sz="1400" smtClean="0">
                <a:solidFill>
                  <a:srgbClr val="990000"/>
                </a:solidFill>
              </a:rPr>
              <a:t> волонтеры и активисты РДШ в школе провели акцию «Школьники против алкоголя » Для обучающихся старших классов- лекционные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занятия.Занятие основывалось на просмотре и последующем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обсуждении видеоматериалов, содержащих информацию о влиянии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алкоголя на организм человека, причинах его употребления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подростками, молодыми людьми и старшим поколение. ЖИВИТЕ ТРЕЗВО! БЕРЕГИТЕ СЕБЯ! </a:t>
            </a: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41990" name="Picture 6" descr="Zmo5Vh9C_h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420938"/>
            <a:ext cx="56896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smtClean="0"/>
              <a:t/>
            </a:r>
            <a:br>
              <a:rPr lang="ru-RU" sz="1600" b="1" smtClean="0"/>
            </a:br>
            <a:r>
              <a:rPr lang="ru-RU" sz="1600" b="1" smtClean="0">
                <a:solidFill>
                  <a:srgbClr val="990000"/>
                </a:solidFill>
              </a:rPr>
              <a:t>3 декабря ,в рамках декады инвалидов</a:t>
            </a:r>
            <a:r>
              <a:rPr lang="ru-RU" sz="1600" smtClean="0">
                <a:solidFill>
                  <a:srgbClr val="990000"/>
                </a:solidFill>
              </a:rPr>
              <a:t> ,волонтеры навестили 7-и летнего Тимура Юскаева . Сначала Тимур нас стеснялся ,а потом привык к нам и стал более разговорчивым .Вместе с ним мы рисовали рисунки и эта встреча оставила в наших сердцах только самые положительные  эмоции. Тимуру мы пообещали навестить его снова и подарили ему маленький подарок. Мы уверены , что такого рода встречи позволяют детям с ограниченными возможностями почувствовать внимание и заботу к себе, а также получить частичку праздника.</a:t>
            </a:r>
            <a:endParaRPr lang="ru-RU" sz="4000" smtClean="0">
              <a:solidFill>
                <a:srgbClr val="990000"/>
              </a:solidFill>
            </a:endParaRPr>
          </a:p>
        </p:txBody>
      </p:sp>
      <p:pic>
        <p:nvPicPr>
          <p:cNvPr id="43012" name="Picture 4" descr="XABnuChME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133600"/>
            <a:ext cx="69850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glqL5OReX7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989993">
            <a:off x="323850" y="3716338"/>
            <a:ext cx="362902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990000"/>
                </a:solidFill>
              </a:rPr>
              <a:t> </a:t>
            </a:r>
            <a:r>
              <a:rPr lang="ru-RU" sz="1400" b="1" smtClean="0">
                <a:solidFill>
                  <a:srgbClr val="990000"/>
                </a:solidFill>
              </a:rPr>
              <a:t>8 декабря </a:t>
            </a:r>
            <a:r>
              <a:rPr lang="ru-RU" sz="1400" smtClean="0">
                <a:solidFill>
                  <a:srgbClr val="990000"/>
                </a:solidFill>
              </a:rPr>
              <a:t>в нашей школе прошел квест, в рамках Всероссийской акции. Организовали мероприятие активисты РДШ, во главе Дины Шаяхметовой. Приняли участие 4 команды. Это обучающиеся 9-11 классов. Мероприятие было направлено на знакомство учеников с событиями, связанными с 75- ой годовщиной Битвы под Москвой.</a:t>
            </a:r>
            <a:r>
              <a:rPr lang="ru-RU" sz="4000" smtClean="0"/>
              <a:t> </a:t>
            </a:r>
          </a:p>
        </p:txBody>
      </p:sp>
      <p:pic>
        <p:nvPicPr>
          <p:cNvPr id="44036" name="Picture 4" descr="HdDZRsCepx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02240">
            <a:off x="5724525" y="2852738"/>
            <a:ext cx="3052763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OllyKfpjDq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38" y="1484313"/>
            <a:ext cx="3738562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7" descr="9-RBoI9n-t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484313"/>
            <a:ext cx="3017837" cy="226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lB1h_YUci9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78592">
            <a:off x="3851275" y="4149725"/>
            <a:ext cx="3197225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>9 декабря провели операцию «С заботой о птицах», В рамках Всероссийской акции. Активное участие приняла начальная школа. Активисты РДШ оценили работы.</a:t>
            </a:r>
          </a:p>
        </p:txBody>
      </p:sp>
      <p:pic>
        <p:nvPicPr>
          <p:cNvPr id="45060" name="Picture 4" descr="8937NZnwR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341438"/>
            <a:ext cx="2641600" cy="3529012"/>
          </a:xfrm>
          <a:prstGeom prst="rect">
            <a:avLst/>
          </a:prstGeom>
          <a:noFill/>
        </p:spPr>
      </p:pic>
      <p:pic>
        <p:nvPicPr>
          <p:cNvPr id="45061" name="Picture 5" descr="2jhtnmWtS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3500438"/>
            <a:ext cx="2317750" cy="3097212"/>
          </a:xfrm>
          <a:prstGeom prst="rect">
            <a:avLst/>
          </a:prstGeom>
          <a:noFill/>
        </p:spPr>
      </p:pic>
      <p:pic>
        <p:nvPicPr>
          <p:cNvPr id="45062" name="Picture 6" descr="jBaKYfTTm9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628775"/>
            <a:ext cx="2801938" cy="3743325"/>
          </a:xfrm>
          <a:prstGeom prst="rect">
            <a:avLst/>
          </a:prstGeom>
          <a:noFill/>
        </p:spPr>
      </p:pic>
      <p:pic>
        <p:nvPicPr>
          <p:cNvPr id="45063" name="Picture 7" descr="O7MOUOwZjL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1196975"/>
            <a:ext cx="2430462" cy="3248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6uAcyckPv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3644900"/>
            <a:ext cx="403225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z="1600" b="1" smtClean="0">
                <a:solidFill>
                  <a:srgbClr val="990000"/>
                </a:solidFill>
              </a:rPr>
              <a:t>9 декабря активисты РДШ </a:t>
            </a:r>
            <a:r>
              <a:rPr lang="ru-RU" sz="1600" smtClean="0">
                <a:solidFill>
                  <a:srgbClr val="990000"/>
                </a:solidFill>
              </a:rPr>
              <a:t>организовали встречу с делегатом 26 съезда КПСС Хабибуллиной Наилей Хабибулловной. Встреча состоялась с обучающимися шестых классов. Они ознакомились с ее интересной биографией, задавали вопросы</a:t>
            </a:r>
            <a:r>
              <a:rPr lang="ru-RU" sz="4000" smtClean="0"/>
              <a:t> </a:t>
            </a:r>
          </a:p>
        </p:txBody>
      </p:sp>
      <p:pic>
        <p:nvPicPr>
          <p:cNvPr id="48132" name="Picture 4" descr="zsSKpfAycF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412875"/>
            <a:ext cx="3960813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wCPwOi6BVj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412875"/>
            <a:ext cx="4060825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>
                <a:solidFill>
                  <a:srgbClr val="990000"/>
                </a:solidFill>
              </a:rPr>
              <a:t>9 декабря 2016 года</a:t>
            </a:r>
            <a:r>
              <a:rPr lang="ru-RU" sz="1400" smtClean="0">
                <a:solidFill>
                  <a:srgbClr val="990000"/>
                </a:solidFill>
              </a:rPr>
              <a:t> Волонтеры провели ВСЕРОССИЙСКУЮ АКЦИЮ «ДЕНЬ ГЕРОЕВ ОТЕЧЕСТВА» . Волонтеры вышли на улицу Мусы Джалиля населенного пункта, названную в честь Героя Советского Союза и Российской Федерации,рассказывали прохожим информацию о Герое, в честь которого названо место, а также о его подвигах и заслугах. Прохожим очень понравилась идея мероприятия ,некоторые даже не поленились и рассказали стихотворения знаменитого поэта и Героя Советского Союза! </a:t>
            </a:r>
            <a:r>
              <a:rPr lang="ru-RU" sz="4000" smtClean="0">
                <a:solidFill>
                  <a:srgbClr val="990000"/>
                </a:solidFill>
              </a:rPr>
              <a:t/>
            </a:r>
            <a:br>
              <a:rPr lang="ru-RU" sz="4000" smtClean="0">
                <a:solidFill>
                  <a:srgbClr val="990000"/>
                </a:solidFill>
              </a:rPr>
            </a:br>
            <a:r>
              <a:rPr lang="ru-RU" sz="4000" smtClean="0">
                <a:solidFill>
                  <a:srgbClr val="990000"/>
                </a:solidFill>
              </a:rPr>
              <a:t/>
            </a:r>
            <a:br>
              <a:rPr lang="ru-RU" sz="4000" smtClean="0">
                <a:solidFill>
                  <a:srgbClr val="990000"/>
                </a:solidFill>
              </a:rPr>
            </a:br>
            <a:endParaRPr lang="ru-RU" sz="4000" smtClean="0">
              <a:solidFill>
                <a:srgbClr val="990000"/>
              </a:solidFill>
            </a:endParaRPr>
          </a:p>
        </p:txBody>
      </p:sp>
      <p:pic>
        <p:nvPicPr>
          <p:cNvPr id="47108" name="Picture 4" descr="DzmWOT6oV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700213"/>
            <a:ext cx="5141912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Al6M3p4Eqc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4256088"/>
            <a:ext cx="417512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>Всероссийская акция, посвященная празднованию Дня Конституции России, была проведена в нашей школе активистами РДШ 12декабря.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В ней приняли участие 7-11 классы. Быстрее всех оказались учащиеся 11а класса. Молодцы!</a:t>
            </a:r>
            <a:r>
              <a:rPr lang="ru-RU" sz="4000" smtClean="0"/>
              <a:t> </a:t>
            </a:r>
          </a:p>
        </p:txBody>
      </p:sp>
      <p:pic>
        <p:nvPicPr>
          <p:cNvPr id="54275" name="Picture 3" descr="bbNKbOYt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57801">
            <a:off x="5508625" y="1125538"/>
            <a:ext cx="3390900" cy="2544762"/>
          </a:xfrm>
          <a:prstGeom prst="rect">
            <a:avLst/>
          </a:prstGeom>
          <a:noFill/>
        </p:spPr>
      </p:pic>
      <p:pic>
        <p:nvPicPr>
          <p:cNvPr id="54276" name="Picture 4" descr="cYCStnxo_B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474913"/>
            <a:ext cx="5616575" cy="4213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>
                <a:solidFill>
                  <a:srgbClr val="990000"/>
                </a:solidFill>
              </a:rPr>
              <a:t>15 декабря волонтеры провели акцию «Международный день чая» Главными задачами акции были :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формировать у учащихся этические представления о чае;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обобщить и систематизировать знания о чае;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способствовать процессу самопознания и самовыражения через создание условий для подготовки и показа презентаций;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формировать интерес к историческому прошлому, народным традициям чаепития, целебным свойствам чая.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59396" name="Picture 4" descr="9LHAIDhkSH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989138"/>
            <a:ext cx="478155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J7tpyAKzZ9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989138"/>
            <a:ext cx="44672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16 декабря в рамках проекта "Домашние клоуны" волонтеры навестили Гилязова Айрата .Айрат очень общительный , жизнерадостный ,улыбчивый мальчик. Вместе с ним мы рисовали рисунки, играли развивающие игры и слепили разных зверюшек. Айрату мы пообещали навестить его снова и подарили ему маленький подарок. А он, в свою очередь, подарил букет цветов ,который он сделал своими руками. Эта встреча оставила в наших сердцах только самые положительные и позитивные эмоции.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Мы уверены , что такого рода встречи позволяют детям с ограниченными возможностями почувствовать внимание и заботу к себе, а также получить частичку праздника, которая вносит в их повседневную жизнь немного тепла и радости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pic>
        <p:nvPicPr>
          <p:cNvPr id="60420" name="Picture 4" descr="AfLNU5JQsc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349500"/>
            <a:ext cx="4494212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Sztd7KBdr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276475"/>
            <a:ext cx="3779838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 descr="yV42j3MqBl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4724400"/>
            <a:ext cx="259238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 descr="_-ddYphn3Y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644900"/>
            <a:ext cx="4573587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>На зимнем заседании СДО с 24-28 декабря приняли участие делегаты из нашей школы Имамиева Алсу и Гаффарова Аделя. Они награждены дипломами и благодарственным письмом за активное участие. Спасибо девочки, район Вас не забудет!</a:t>
            </a:r>
            <a:r>
              <a:rPr lang="ru-RU" sz="4000" smtClean="0"/>
              <a:t> </a:t>
            </a:r>
          </a:p>
        </p:txBody>
      </p:sp>
      <p:pic>
        <p:nvPicPr>
          <p:cNvPr id="55300" name="Picture 4" descr="ExfQfROLY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484313"/>
            <a:ext cx="4621212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e2Cn2gMYYS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484313"/>
            <a:ext cx="3865562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/>
          </p:cNvSpPr>
          <p:nvPr>
            <p:ph type="title"/>
          </p:nvPr>
        </p:nvSpPr>
        <p:spPr>
          <a:xfrm>
            <a:off x="755650" y="692150"/>
            <a:ext cx="7931150" cy="725488"/>
          </a:xfrm>
        </p:spPr>
        <p:txBody>
          <a:bodyPr/>
          <a:lstStyle/>
          <a:p>
            <a:r>
              <a:rPr lang="ru-RU" sz="2000" smtClean="0"/>
              <a:t/>
            </a:r>
            <a:br>
              <a:rPr lang="ru-RU" sz="2000" smtClean="0"/>
            </a:br>
            <a:r>
              <a:rPr lang="ru-RU" sz="1800" smtClean="0">
                <a:solidFill>
                  <a:srgbClr val="990000"/>
                </a:solidFill>
              </a:rPr>
              <a:t>С 6-9 октября в образовательном центре "Дуслык" прошел 2 Республиканский слет Российского движения школьников. Из нашей школы приняли активное участие делегаты слета Гафиятуллина Альбина и Хакимуллина Аделя, руководитель Кочергина З.Б. Состоялась торжественная встреча с заместителем министра образования Л.О.Сулимой.</a:t>
            </a:r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183188" y="3573463"/>
            <a:ext cx="3960812" cy="360362"/>
          </a:xfrm>
          <a:prstGeom prst="roundRect">
            <a:avLst>
              <a:gd name="adj" fmla="val 1782"/>
            </a:avLst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ru-RU" sz="1000" i="1" smtClean="0">
              <a:cs typeface="Times New Roman" pitchFamily="18" charset="0"/>
            </a:endParaRPr>
          </a:p>
          <a:p>
            <a:pPr marL="0" indent="0" algn="ctr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ru-RU" sz="1000" i="1" smtClean="0">
              <a:cs typeface="Times New Roman" pitchFamily="18" charset="0"/>
            </a:endParaRPr>
          </a:p>
        </p:txBody>
      </p:sp>
      <p:pic>
        <p:nvPicPr>
          <p:cNvPr id="25605" name="Picture 5" descr="BfkDNcpZE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276475"/>
            <a:ext cx="4500562" cy="2998788"/>
          </a:xfrm>
          <a:prstGeom prst="rect">
            <a:avLst/>
          </a:prstGeom>
          <a:noFill/>
        </p:spPr>
      </p:pic>
      <p:pic>
        <p:nvPicPr>
          <p:cNvPr id="25604" name="Picture 4" descr="YCiyzD1YIt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852738"/>
            <a:ext cx="504031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>
                <a:solidFill>
                  <a:srgbClr val="990000"/>
                </a:solidFill>
              </a:rPr>
              <a:t>Акция "Путешествие в мир сказки"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 канун Нового года волонтёры поставили для малышей спектакль по мотивам старой доброй сказки «Красная Шапочка» Детям и педагогическому коллективу очень понравилось. Дети остались довольны - а это самое главное! Волонтеры уже планирует провести серию таких мероприятий для детей в детский садах ,следующее мероприятие состоится </a:t>
            </a:r>
            <a:r>
              <a:rPr lang="ru-RU" sz="1400" b="1" smtClean="0">
                <a:solidFill>
                  <a:srgbClr val="990000"/>
                </a:solidFill>
              </a:rPr>
              <a:t>21 декабря</a:t>
            </a:r>
            <a:r>
              <a:rPr lang="ru-RU" sz="1400" smtClean="0">
                <a:solidFill>
                  <a:srgbClr val="990000"/>
                </a:solidFill>
              </a:rPr>
              <a:t>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Пусть наступающий новый год станет для каждого шагом к чему-то важному, не оставайтесь равнодушными, исполняйте мечты.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Волонтеры говорят: "Любите детей, ведь именно они могут подарить счастье одной улыбкой"</a:t>
            </a:r>
            <a:r>
              <a:rPr lang="ru-RU" sz="4000" smtClean="0">
                <a:solidFill>
                  <a:srgbClr val="990000"/>
                </a:solidFill>
              </a:rPr>
              <a:t> </a:t>
            </a:r>
            <a:r>
              <a:rPr lang="ru-RU" sz="4000" smtClean="0"/>
              <a:t> </a:t>
            </a:r>
          </a:p>
        </p:txBody>
      </p:sp>
      <p:pic>
        <p:nvPicPr>
          <p:cNvPr id="58372" name="Picture 4" descr="MdegVEJbXB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284538"/>
            <a:ext cx="4999037" cy="33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PmQp2SDdYO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276475"/>
            <a:ext cx="3994150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>
                <a:solidFill>
                  <a:srgbClr val="990000"/>
                </a:solidFill>
              </a:rPr>
              <a:t>С 26-28 декабря в нашей школе начались Новогодние елки. Первая смена - утренник для 1-2 классов прошел очень весело. Все классы подготовили коллективные номера и выступили с большим удовольствием. Маскарадные костюмы радовали малышей. Сценарий вели активисты РДШ - Шаяхметова Дина, Аскаров Рамиль. Роль Деда Мороза исполнял Хамматов Алмаз, а Снегурочку очень хорошо сыграла Каримуллина Диляра. Символом года - Антонов Рамиль, лиса - Гарифуллина Румия, роль солнца исполнила Тухватуллина Азалия. А вот в Машу перевоплатилась Жаббарова Айгуль. Спасибо моей творческой группе Вы большие молодцы! Впереди еще три елки держитесь!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Вторая смена была для учащихся 3-4 классов. Активное участие приняли все классы. Спасибо всем классным руководителям за хорошую подготовку</a:t>
            </a:r>
          </a:p>
        </p:txBody>
      </p:sp>
      <p:pic>
        <p:nvPicPr>
          <p:cNvPr id="49163" name="Picture 11" descr="D1vnaVui3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349500"/>
            <a:ext cx="3954463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4" name="Picture 12" descr="jfhuLKfpiZ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349500"/>
            <a:ext cx="4313237" cy="323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28 декабря прошел Новогодний бал для старшеклассников. Бал начался с "Полонеза". Участвовали и учителя. Бесподобно станцевали и Венский, и Австрийский, и современный вальс. А мазурка и чарльстон были бесподобны!!! 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На бал пришли Дед Мороз и Снегурочка, они разыграли лотерейные билеты. Ведущие провели интересные конкурсы Главным призом бала стал символ - Петух самый натуральный, породы кохинхин. Приз достался Лайле Гиниятовой. Поздравляем!</a:t>
            </a:r>
          </a:p>
        </p:txBody>
      </p:sp>
      <p:pic>
        <p:nvPicPr>
          <p:cNvPr id="50180" name="Picture 4" descr="4AHGY-_Go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844675"/>
            <a:ext cx="3954462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oTHXqomgi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44675"/>
            <a:ext cx="4025900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 descr="hfS5f31Is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4076700"/>
            <a:ext cx="3484563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>
                <a:solidFill>
                  <a:srgbClr val="990000"/>
                </a:solidFill>
              </a:rPr>
              <a:t>5 января в рамках акции" Новогодняя неделя добра" волонтеры посетили одиноко проживающую пожилую бабушку Юнусову Варакию.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> Ребята оказали помощь по хозяйству, убрали снег с придомовой территории, говорили на разные интересные темы, общались, она рассказывала про своё детство, делились разной информацией, впечатлениями от сегодняшней встречи. </a:t>
            </a:r>
            <a:br>
              <a:rPr lang="ru-RU" sz="1400" smtClean="0">
                <a:solidFill>
                  <a:srgbClr val="990000"/>
                </a:solidFill>
              </a:rPr>
            </a:br>
            <a:r>
              <a:rPr lang="ru-RU" sz="1400" smtClean="0">
                <a:solidFill>
                  <a:srgbClr val="990000"/>
                </a:solidFill>
              </a:rPr>
              <a:t/>
            </a:r>
            <a:br>
              <a:rPr lang="ru-RU" sz="1400" smtClean="0">
                <a:solidFill>
                  <a:srgbClr val="990000"/>
                </a:solidFill>
              </a:rPr>
            </a:br>
            <a:endParaRPr lang="ru-RU" sz="4000" smtClean="0">
              <a:solidFill>
                <a:srgbClr val="990000"/>
              </a:solidFill>
            </a:endParaRPr>
          </a:p>
        </p:txBody>
      </p:sp>
      <p:pic>
        <p:nvPicPr>
          <p:cNvPr id="57348" name="Picture 4" descr="1AltjyYMOC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412875"/>
            <a:ext cx="3887788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 descr="lptl07-KZ4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412875"/>
            <a:ext cx="4391025" cy="329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EpEzyLFoUG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4149725"/>
            <a:ext cx="33782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smtClean="0">
                <a:solidFill>
                  <a:srgbClr val="990000"/>
                </a:solidFill>
              </a:rPr>
              <a:t>11.01.17 ,во второй половине дня, активисты РДШ школы провели природоохранное мероприятие" Помоги пернатым" и развесили кормушки в школьном сквере , где много зимующих птиц.По пути в школу ребята решили подкармливать своих питомцев. Так важно спасти жизнь каждой птички в холодную зимнюю пору.А когда придет весна они нас будут радовать своим веселым пением и будут приносить пользу</a:t>
            </a:r>
          </a:p>
        </p:txBody>
      </p:sp>
      <p:pic>
        <p:nvPicPr>
          <p:cNvPr id="51204" name="Picture 4" descr="WZphmz4BRm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412875"/>
            <a:ext cx="413385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 descr="fSirU-yhN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484313"/>
            <a:ext cx="3684587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tT81Ctnm7_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4149725"/>
            <a:ext cx="3017837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smtClean="0">
                <a:solidFill>
                  <a:srgbClr val="990000"/>
                </a:solidFill>
              </a:rPr>
              <a:t>15 января наши активисты РДШ</a:t>
            </a:r>
            <a:r>
              <a:rPr lang="ru-RU" sz="1400" smtClean="0">
                <a:solidFill>
                  <a:srgbClr val="990000"/>
                </a:solidFill>
              </a:rPr>
              <a:t> и детки из неполных и многодетных семей посетили Ледовое арена-шоу Аладдин и Повелитель огня, которое проходило в Татнефть Арене города Казани.Ребята остались в восторге от выступления артистов шоу, от эффекта оформления зала, от красивых костюмов и декораций. Спасибо всем за пригласительные билеты и за организацию поездки!</a:t>
            </a:r>
          </a:p>
        </p:txBody>
      </p:sp>
      <p:pic>
        <p:nvPicPr>
          <p:cNvPr id="52228" name="Picture 4" descr="L-1z8Fmwhg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644900"/>
            <a:ext cx="4103687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 descr="z-PTfMxtcr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1557338"/>
            <a:ext cx="583882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>16.01.17 Гиниятовой Ляйлей была проведена акция по профилактике ПАВ: "Урок по профилактике психикоативных веществ". Урок был проведен с 10ым классом МБОУ ТСОШ . Ребята внимательно слушали и задавали интересующие их вопросы. 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Мы верим , что наша работа ведется не зря, и добро откликнется в каждом из нас.</a:t>
            </a:r>
          </a:p>
        </p:txBody>
      </p:sp>
      <p:pic>
        <p:nvPicPr>
          <p:cNvPr id="56324" name="Picture 4" descr="zSfvkNLl-R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484313"/>
            <a:ext cx="4716462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lSfFSQ3Ty8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3408363"/>
            <a:ext cx="4602163" cy="344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2"/>
          <p:cNvSpPr>
            <a:spLocks noChangeArrowheads="1"/>
          </p:cNvSpPr>
          <p:nvPr/>
        </p:nvSpPr>
        <p:spPr bwMode="auto">
          <a:xfrm>
            <a:off x="655638" y="877888"/>
            <a:ext cx="8137525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Times New Roman" pitchFamily="18" charset="0"/>
              </a:rPr>
              <a:t>Фон с клеткой: </a:t>
            </a:r>
          </a:p>
          <a:p>
            <a:pPr algn="just"/>
            <a:r>
              <a:rPr lang="en-US" sz="1800">
                <a:latin typeface="Times New Roman" pitchFamily="18" charset="0"/>
                <a:hlinkClick r:id="rId2"/>
              </a:rPr>
              <a:t>http://www.lenagold.ru/fon/geom/romb/raz/rombraz13.jpg</a:t>
            </a:r>
            <a:r>
              <a:rPr lang="ru-RU" sz="1800">
                <a:latin typeface="Times New Roman" pitchFamily="18" charset="0"/>
              </a:rPr>
              <a:t>  </a:t>
            </a:r>
            <a:endParaRPr lang="ru-RU" sz="2400" b="1" i="1">
              <a:latin typeface="Times New Roman" pitchFamily="18" charset="0"/>
            </a:endParaRPr>
          </a:p>
          <a:p>
            <a:pPr algn="just"/>
            <a:endParaRPr lang="ru-RU" sz="900" b="1" i="1">
              <a:latin typeface="Times New Roman" pitchFamily="18" charset="0"/>
            </a:endParaRPr>
          </a:p>
          <a:p>
            <a:pPr algn="just"/>
            <a:r>
              <a:rPr lang="ru-RU" sz="2000" b="1" i="1">
                <a:latin typeface="Times New Roman" pitchFamily="18" charset="0"/>
              </a:rPr>
              <a:t>Рамка - маска:</a:t>
            </a:r>
          </a:p>
          <a:p>
            <a:pPr algn="just"/>
            <a:r>
              <a:rPr lang="en-US" sz="1800">
                <a:latin typeface="Times New Roman" pitchFamily="18" charset="0"/>
                <a:hlinkClick r:id="rId3"/>
              </a:rPr>
              <a:t>http://s002.radikal.ru/i200/1002/28/179edcb97c15.png</a:t>
            </a:r>
            <a:r>
              <a:rPr lang="ru-RU" sz="1800">
                <a:latin typeface="Times New Roman" pitchFamily="18" charset="0"/>
              </a:rPr>
              <a:t> </a:t>
            </a:r>
            <a:endParaRPr lang="ru-RU" sz="2000" i="1">
              <a:latin typeface="Times New Roman" pitchFamily="18" charset="0"/>
            </a:endParaRPr>
          </a:p>
          <a:p>
            <a:pPr algn="just"/>
            <a:endParaRPr lang="ru-RU" sz="900" b="1" i="1">
              <a:latin typeface="Times New Roman" pitchFamily="18" charset="0"/>
            </a:endParaRPr>
          </a:p>
          <a:p>
            <a:pPr algn="just"/>
            <a:r>
              <a:rPr lang="ru-RU" sz="2000" b="1" i="1">
                <a:latin typeface="Times New Roman" pitchFamily="18" charset="0"/>
              </a:rPr>
              <a:t>Рамка-маска_02:</a:t>
            </a:r>
          </a:p>
          <a:p>
            <a:pPr algn="just"/>
            <a:r>
              <a:rPr lang="en-US" sz="1800" i="1">
                <a:latin typeface="Times New Roman" pitchFamily="18" charset="0"/>
                <a:hlinkClick r:id="rId4"/>
              </a:rPr>
              <a:t>http://img-fotki.yandex.ru/get/6512/16969765.4a/0_68e1b_150409fe_orig.png</a:t>
            </a:r>
            <a:r>
              <a:rPr lang="ru-RU" sz="1800" i="1">
                <a:latin typeface="Times New Roman" pitchFamily="18" charset="0"/>
              </a:rPr>
              <a:t>  </a:t>
            </a:r>
            <a:endParaRPr lang="ru-RU" sz="1800" b="1" i="1">
              <a:latin typeface="Times New Roman" pitchFamily="18" charset="0"/>
            </a:endParaRPr>
          </a:p>
          <a:p>
            <a:pPr algn="just"/>
            <a:endParaRPr lang="ru-RU" sz="900" b="1" i="1">
              <a:latin typeface="Times New Roman" pitchFamily="18" charset="0"/>
            </a:endParaRPr>
          </a:p>
          <a:p>
            <a:pPr algn="just"/>
            <a:r>
              <a:rPr lang="ru-RU" sz="2000" b="1" i="1">
                <a:latin typeface="Times New Roman" pitchFamily="18" charset="0"/>
              </a:rPr>
              <a:t>Уголок:</a:t>
            </a:r>
          </a:p>
          <a:p>
            <a:pPr algn="just"/>
            <a:r>
              <a:rPr lang="en-US" sz="1800" i="1">
                <a:latin typeface="Times New Roman" pitchFamily="18" charset="0"/>
                <a:hlinkClick r:id="rId5"/>
              </a:rPr>
              <a:t>http://img-fotki.yandex.ru/get/6108/110262152.145/0_73f6b_741e032c_S.gif</a:t>
            </a:r>
            <a:endParaRPr lang="ru-RU" sz="1800" i="1">
              <a:latin typeface="Times New Roman" pitchFamily="18" charset="0"/>
            </a:endParaRPr>
          </a:p>
          <a:p>
            <a:pPr algn="just"/>
            <a:endParaRPr lang="ru-RU" sz="900" i="1">
              <a:latin typeface="Times New Roman" pitchFamily="18" charset="0"/>
            </a:endParaRPr>
          </a:p>
          <a:p>
            <a:pPr algn="just"/>
            <a:r>
              <a:rPr lang="ru-RU" sz="2000" b="1" i="1">
                <a:latin typeface="Times New Roman" pitchFamily="18" charset="0"/>
              </a:rPr>
              <a:t>Шнуровка:</a:t>
            </a:r>
          </a:p>
          <a:p>
            <a:pPr algn="just"/>
            <a:r>
              <a:rPr lang="en-US" sz="1800" i="1">
                <a:latin typeface="Times New Roman" pitchFamily="18" charset="0"/>
                <a:hlinkClick r:id="rId6"/>
              </a:rPr>
              <a:t>http://img-fotki.yandex.ru/get/4129/16969765.115/0_70b04_5b6c023d_orig.png</a:t>
            </a:r>
            <a:r>
              <a:rPr lang="ru-RU" sz="1800" i="1">
                <a:latin typeface="Times New Roman" pitchFamily="18" charset="0"/>
              </a:rPr>
              <a:t> </a:t>
            </a:r>
          </a:p>
          <a:p>
            <a:pPr algn="just"/>
            <a:endParaRPr lang="ru-RU" sz="2000" b="1" i="1">
              <a:latin typeface="Times New Roman" pitchFamily="18" charset="0"/>
            </a:endParaRPr>
          </a:p>
          <a:p>
            <a:pPr algn="just"/>
            <a:r>
              <a:rPr lang="ru-RU" sz="2000" b="1" i="1">
                <a:latin typeface="Times New Roman" pitchFamily="18" charset="0"/>
              </a:rPr>
              <a:t>Все элементы обработаны в программе  </a:t>
            </a:r>
            <a:r>
              <a:rPr lang="en-US" sz="2000" b="1" i="1">
                <a:latin typeface="Times New Roman" pitchFamily="18" charset="0"/>
              </a:rPr>
              <a:t>Adobe Photoshop</a:t>
            </a:r>
            <a:r>
              <a:rPr lang="ru-RU" sz="2000" b="1" i="1">
                <a:latin typeface="Times New Roman" pitchFamily="18" charset="0"/>
              </a:rPr>
              <a:t>.</a:t>
            </a:r>
          </a:p>
          <a:p>
            <a:pPr algn="just"/>
            <a:r>
              <a:rPr lang="ru-RU" sz="2000" b="1" i="1">
                <a:latin typeface="Times New Roman" pitchFamily="18" charset="0"/>
              </a:rPr>
              <a:t>Рамка с уголком сделана в этой программе.</a:t>
            </a:r>
            <a:endParaRPr lang="ru-RU" sz="2000" b="1"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9751" y="260648"/>
            <a:ext cx="8136904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dirty="0">
                <a:ln w="11430"/>
                <a:blipFill dpi="0" rotWithShape="1">
                  <a:blip r:embed="rId7"/>
                  <a:srcRect/>
                  <a:tile tx="0" ty="0" sx="100000" sy="100000" flip="none" algn="tl"/>
                </a:blip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sna" pitchFamily="2" charset="0"/>
                <a:cs typeface="Arial" pitchFamily="34" charset="0"/>
              </a:rPr>
              <a:t>Интернет – ресурсы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2"/>
          <p:cNvSpPr>
            <a:spLocks noChangeArrowheads="1"/>
          </p:cNvSpPr>
          <p:nvPr/>
        </p:nvSpPr>
        <p:spPr bwMode="auto">
          <a:xfrm>
            <a:off x="820738" y="549275"/>
            <a:ext cx="7920037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</a:rPr>
              <a:t>Вы можете использовать данное оформление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для создания своих презентаций,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но в своей презентации вы должны указать </a:t>
            </a:r>
          </a:p>
          <a:p>
            <a:pPr algn="ctr"/>
            <a:r>
              <a:rPr lang="ru-RU" sz="2400">
                <a:latin typeface="Times New Roman" pitchFamily="18" charset="0"/>
              </a:rPr>
              <a:t>автора шаблона: </a:t>
            </a:r>
            <a:endParaRPr lang="en-US" sz="2400">
              <a:latin typeface="Times New Roman" pitchFamily="18" charset="0"/>
            </a:endParaRPr>
          </a:p>
          <a:p>
            <a:pPr algn="ctr"/>
            <a:endParaRPr lang="ru-RU" sz="800">
              <a:latin typeface="Times New Roman" pitchFamily="18" charset="0"/>
            </a:endParaRPr>
          </a:p>
          <a:p>
            <a:pPr algn="ctr"/>
            <a:endParaRPr lang="ru-RU" sz="2400" b="1" i="1">
              <a:latin typeface="Times New Roman" pitchFamily="18" charset="0"/>
            </a:endParaRPr>
          </a:p>
          <a:p>
            <a:pPr algn="ctr"/>
            <a:r>
              <a:rPr lang="ru-RU" sz="2400" b="1" i="1">
                <a:latin typeface="Times New Roman" pitchFamily="18" charset="0"/>
              </a:rPr>
              <a:t>Ранько Елена Алексеевна </a:t>
            </a:r>
          </a:p>
          <a:p>
            <a:pPr algn="ctr"/>
            <a:r>
              <a:rPr lang="ru-RU" sz="2400" b="1" i="1">
                <a:latin typeface="Times New Roman" pitchFamily="18" charset="0"/>
              </a:rPr>
              <a:t>учитель начальных классов  </a:t>
            </a:r>
          </a:p>
          <a:p>
            <a:pPr algn="ctr"/>
            <a:r>
              <a:rPr lang="ru-RU" sz="2400" b="1" i="1">
                <a:latin typeface="Times New Roman" pitchFamily="18" charset="0"/>
              </a:rPr>
              <a:t>МАОУ лицей №21</a:t>
            </a:r>
          </a:p>
          <a:p>
            <a:pPr algn="ctr"/>
            <a:r>
              <a:rPr lang="ru-RU" sz="2400" b="1" i="1">
                <a:latin typeface="Times New Roman" pitchFamily="18" charset="0"/>
              </a:rPr>
              <a:t>  г. Иваново</a:t>
            </a:r>
          </a:p>
          <a:p>
            <a:pPr algn="ctr"/>
            <a:endParaRPr lang="ru-RU" sz="800" b="1" i="1">
              <a:latin typeface="Times New Roman" pitchFamily="18" charset="0"/>
            </a:endParaRPr>
          </a:p>
          <a:p>
            <a:pPr algn="ctr"/>
            <a:endParaRPr lang="ru-RU" sz="2000" i="1">
              <a:latin typeface="Times New Roman" pitchFamily="18" charset="0"/>
            </a:endParaRPr>
          </a:p>
          <a:p>
            <a:pPr algn="ctr"/>
            <a:r>
              <a:rPr lang="ru-RU" sz="2000" i="1">
                <a:latin typeface="Times New Roman" pitchFamily="18" charset="0"/>
              </a:rPr>
              <a:t>Сайт: </a:t>
            </a:r>
            <a:r>
              <a:rPr lang="en-US" sz="2000" i="1">
                <a:latin typeface="Times New Roman" pitchFamily="18" charset="0"/>
                <a:hlinkClick r:id="rId2"/>
              </a:rPr>
              <a:t>http://elenaranko.ucoz.ru/</a:t>
            </a:r>
            <a:r>
              <a:rPr lang="ru-RU" sz="2000" i="1">
                <a:latin typeface="Times New Roman" pitchFamily="18" charset="0"/>
              </a:rPr>
              <a:t>   </a:t>
            </a:r>
          </a:p>
        </p:txBody>
      </p:sp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820738" y="5084763"/>
            <a:ext cx="6846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</a:rPr>
              <a:t>На момент создания презентации все ссылки </a:t>
            </a:r>
          </a:p>
          <a:p>
            <a:pPr algn="ctr"/>
            <a:r>
              <a:rPr lang="ru-RU" sz="2000" b="1">
                <a:latin typeface="Times New Roman" pitchFamily="18" charset="0"/>
              </a:rPr>
              <a:t>являются активными</a:t>
            </a:r>
            <a:r>
              <a:rPr lang="ru-RU" sz="1800">
                <a:latin typeface="Times New Roman" pitchFamily="18" charset="0"/>
              </a:rPr>
              <a:t>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350" y="188913"/>
            <a:ext cx="6624638" cy="865187"/>
          </a:xfrm>
        </p:spPr>
        <p:txBody>
          <a:bodyPr/>
          <a:lstStyle/>
          <a:p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Молодцы активисты РДШ, на высоком уровне провели ЧГК! Поздравляем 4 команду с победой! (20 сентября)</a:t>
            </a:r>
          </a:p>
        </p:txBody>
      </p:sp>
      <p:pic>
        <p:nvPicPr>
          <p:cNvPr id="17413" name="Picture 5" descr="obCzYBMGh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4076700"/>
            <a:ext cx="40671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40LGHcaMCM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196975"/>
            <a:ext cx="43211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fa1L_TdS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1557338"/>
            <a:ext cx="4751387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8" y="260350"/>
            <a:ext cx="8208962" cy="865188"/>
          </a:xfrm>
        </p:spPr>
        <p:txBody>
          <a:bodyPr/>
          <a:lstStyle/>
          <a:p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 28.09-03.10 в молодежном центре" Волга" проходил 6 форум юных граждан"ФЮГРТ".</a:t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Алсу Имамиева является делегатом этого Форума. За активное участие она награждена грамотой Министерства по делам молодежи и спорта! Молодец!</a:t>
            </a:r>
            <a:b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7" name="Picture 5" descr="_SJyF29Xp5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357563"/>
            <a:ext cx="507682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0aEP-S1o9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773238"/>
            <a:ext cx="45307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smtClean="0">
                <a:solidFill>
                  <a:srgbClr val="990000"/>
                </a:solidFill>
              </a:rPr>
              <a:t>Ляйля Гиниятова стала активной участницей профильной смены "SmS дети", смена проходила в лагере "Дуслык« с 24-27 октября. Она награждена грамотой МО и Н РТ.</a:t>
            </a:r>
          </a:p>
        </p:txBody>
      </p:sp>
      <p:pic>
        <p:nvPicPr>
          <p:cNvPr id="27652" name="Picture 4" descr="9B53Y2aeqCQ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35375" y="1412875"/>
            <a:ext cx="5287963" cy="3519488"/>
          </a:xfrm>
          <a:ln/>
        </p:spPr>
      </p:pic>
      <p:pic>
        <p:nvPicPr>
          <p:cNvPr id="27653" name="Picture 5" descr="EGPx4h3_Lz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852738"/>
            <a:ext cx="5121275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8" y="260350"/>
            <a:ext cx="8208962" cy="865188"/>
          </a:xfrm>
        </p:spPr>
        <p:txBody>
          <a:bodyPr/>
          <a:lstStyle/>
          <a:p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29 октября</a:t>
            </a:r>
            <a:r>
              <a:rPr lang="ru-RU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ru-RU" sz="140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День единых действий</a:t>
            </a:r>
            <a:br>
              <a:rPr lang="ru-RU" sz="140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Дорогое мое РДШ! Славное</a:t>
            </a:r>
            <a:r>
              <a:rPr lang="ru-RU" sz="1400" b="1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Российское движение школьников, в такой день я хочу сказать спасибо твоим создателям за то, что не даешь детям пускать свои корни в школу, с головой отдаваясь в решение предметов, которые мало нужны.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Я поздравляю тебя, РДШ, и хочу, чтобы к тебе присоединилось огромное</a:t>
            </a:r>
            <a:r>
              <a:rPr lang="ru-RU" sz="1400" b="1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наиталантливейших ребят, цель которых- ловить от жизни каждую секунду удовольствия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хочу, РДШ, чтобы твоя площадь увеличилась по всему миру, хочу, чтобы улучшилась коммуникация, хочу, чтобы все мы радовались, возвращаясь на очередные смены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тебя люблю!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Автор: 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Аделя Хакимуллина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Первый День Рождения РДШ! От всей души поздравляем Российское Движение Школьников, желаем ему лишь процветания, успехов, побольше активных и талантливых детей!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все, что вы делаете для подрастающего поколения!!!</a:t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 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#минемРДШ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#РДШРТ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#РДШ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 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7"/>
              </a:rPr>
              <a:t>#ДеньрожденьяРДШ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8"/>
              </a:rPr>
              <a:t>#ТСШ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9"/>
              </a:rPr>
              <a:t>#мбоутюлячинскаясош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еще учащиеся нашей школы приняли активное участие на Дне единых действий. Многие активисты танцевали флешмоб и засняли видеоролик.</a:t>
            </a:r>
            <a:r>
              <a:rPr lang="ru-RU" sz="1400" smtClean="0">
                <a:solidFill>
                  <a:srgbClr val="990000"/>
                </a:solidFill>
              </a:rPr>
              <a:t> </a:t>
            </a: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4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9461" name="Picture 5" descr="O5sPXT3Xjh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16238" y="4508500"/>
            <a:ext cx="3630612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28 октября в нашей школе прошел КВН, посвященный дню рождения РДШ. Тема визитки - "Осенняя пора", а домашки: "Наша школьная жизнь". Это мероприятие подготовили активистки РДШ Шаяхметова Дина и Галлямова Разина. Принимали участие сборные команды 9-11 классов и команда молодых педагогов во главе директора школы Назипова Р.Р. Выиграла команда 10а класса. на втором месте команда учителей и на третьем месте 10б класс!!! Все были очень активны, спасибо за участие и организацию. Планируем следующую встречу на новогодней елке.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endParaRPr lang="ru-RU" sz="1600" smtClean="0">
              <a:solidFill>
                <a:srgbClr val="990000"/>
              </a:solidFill>
            </a:endParaRPr>
          </a:p>
        </p:txBody>
      </p:sp>
      <p:pic>
        <p:nvPicPr>
          <p:cNvPr id="28676" name="Picture 4" descr="FveI_GSw5N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989138"/>
            <a:ext cx="3592512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KdsoSSGuDY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63027">
            <a:off x="323850" y="4076700"/>
            <a:ext cx="3306763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9i-g-ySZcb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82704">
            <a:off x="5076825" y="2276475"/>
            <a:ext cx="3629025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E-cNrClxfE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4365625"/>
            <a:ext cx="3125788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smtClean="0">
                <a:solidFill>
                  <a:srgbClr val="990000"/>
                </a:solidFill>
              </a:rPr>
              <a:t/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</a:rPr>
              <a:t>3 ноября состоялась встреча активистов района. Учащиеся нашей школы </a:t>
            </a:r>
            <a:r>
              <a:rPr lang="ru-RU" sz="1600" smtClean="0">
                <a:solidFill>
                  <a:srgbClr val="990000"/>
                </a:solidFill>
                <a:hlinkClick r:id="rId2"/>
              </a:rPr>
              <a:t>Алсу Имамиева</a:t>
            </a:r>
            <a:r>
              <a:rPr lang="ru-RU" sz="1600" smtClean="0">
                <a:solidFill>
                  <a:srgbClr val="990000"/>
                </a:solidFill>
              </a:rPr>
              <a:t>, </a:t>
            </a:r>
            <a:r>
              <a:rPr lang="ru-RU" sz="1600" smtClean="0">
                <a:solidFill>
                  <a:srgbClr val="990000"/>
                </a:solidFill>
                <a:hlinkClick r:id="rId3"/>
              </a:rPr>
              <a:t>Ляйля Гиниятова</a:t>
            </a:r>
            <a:r>
              <a:rPr lang="ru-RU" sz="1600" smtClean="0">
                <a:solidFill>
                  <a:srgbClr val="990000"/>
                </a:solidFill>
              </a:rPr>
              <a:t> и </a:t>
            </a:r>
            <a:r>
              <a:rPr lang="ru-RU" sz="1600" smtClean="0">
                <a:solidFill>
                  <a:srgbClr val="990000"/>
                </a:solidFill>
                <a:hlinkClick r:id="rId4"/>
              </a:rPr>
              <a:t>Дина Шаяхметова</a:t>
            </a:r>
            <a:r>
              <a:rPr lang="ru-RU" sz="1600" smtClean="0">
                <a:solidFill>
                  <a:srgbClr val="990000"/>
                </a:solidFill>
              </a:rPr>
              <a:t> (под руководством Зульфии Кочергиной) выступили, перед представителями школ района, с отчетами о деятельности </a:t>
            </a:r>
            <a:r>
              <a:rPr lang="ru-RU" sz="1600" smtClean="0">
                <a:solidFill>
                  <a:srgbClr val="990000"/>
                </a:solidFill>
                <a:hlinkClick r:id="rId5"/>
              </a:rPr>
              <a:t>#РДШ</a:t>
            </a:r>
            <a:r>
              <a:rPr lang="ru-RU" sz="1600" smtClean="0">
                <a:solidFill>
                  <a:srgbClr val="990000"/>
                </a:solidFill>
              </a:rPr>
              <a:t>. Это был приятный опыт для наших активистов.</a:t>
            </a:r>
            <a:br>
              <a:rPr lang="ru-RU" sz="1600" smtClean="0">
                <a:solidFill>
                  <a:srgbClr val="990000"/>
                </a:solidFill>
              </a:rPr>
            </a:br>
            <a:r>
              <a:rPr lang="ru-RU" sz="1600" smtClean="0">
                <a:solidFill>
                  <a:srgbClr val="990000"/>
                </a:solidFill>
                <a:hlinkClick r:id="rId6"/>
              </a:rPr>
              <a:t>#РДШРТ</a:t>
            </a:r>
            <a:r>
              <a:rPr lang="ru-RU" sz="1600" smtClean="0">
                <a:solidFill>
                  <a:srgbClr val="990000"/>
                </a:solidFill>
                <a:hlinkClick r:id="rId7"/>
              </a:rPr>
              <a:t>#РОСпатриот</a:t>
            </a:r>
            <a:r>
              <a:rPr lang="ru-RU" sz="1600" smtClean="0">
                <a:solidFill>
                  <a:srgbClr val="990000"/>
                </a:solidFill>
                <a:hlinkClick r:id="rId8"/>
              </a:rPr>
              <a:t>#Активнаямолодежь</a:t>
            </a:r>
            <a:r>
              <a:rPr lang="ru-RU" sz="1600" smtClean="0">
                <a:solidFill>
                  <a:srgbClr val="990000"/>
                </a:solidFill>
                <a:hlinkClick r:id="rId9"/>
              </a:rPr>
              <a:t>#Открытыновому</a:t>
            </a:r>
            <a:r>
              <a:rPr lang="ru-RU" sz="1600" smtClean="0">
                <a:solidFill>
                  <a:srgbClr val="990000"/>
                </a:solidFill>
                <a:hlinkClick r:id="rId10"/>
              </a:rPr>
              <a:t>#ТСШ</a:t>
            </a:r>
            <a:r>
              <a:rPr lang="ru-RU" sz="1600" smtClean="0">
                <a:solidFill>
                  <a:srgbClr val="990000"/>
                </a:solidFill>
                <a:hlinkClick r:id="rId11"/>
              </a:rPr>
              <a:t>#МБОУТСОШ</a:t>
            </a:r>
            <a:r>
              <a:rPr lang="ru-RU" sz="1600" smtClean="0">
                <a:solidFill>
                  <a:srgbClr val="990000"/>
                </a:solidFill>
                <a:hlinkClick r:id="rId12"/>
              </a:rPr>
              <a:t>#ТюлячинскаяСОШ</a:t>
            </a:r>
            <a:endParaRPr lang="ru-RU" sz="1600" smtClean="0">
              <a:solidFill>
                <a:srgbClr val="990000"/>
              </a:solidFill>
            </a:endParaRPr>
          </a:p>
        </p:txBody>
      </p:sp>
      <p:pic>
        <p:nvPicPr>
          <p:cNvPr id="29700" name="Picture 4" descr="xlJRjoJf5IU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58888" y="1989138"/>
            <a:ext cx="59340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200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1971</Words>
  <Application>Microsoft Office PowerPoint</Application>
  <PresentationFormat>Экран (4:3)</PresentationFormat>
  <Paragraphs>68</Paragraphs>
  <Slides>38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Times New Roman</vt:lpstr>
      <vt:lpstr>Arial</vt:lpstr>
      <vt:lpstr>Calibri</vt:lpstr>
      <vt:lpstr>Тема Office</vt:lpstr>
      <vt:lpstr>Тема Office</vt:lpstr>
      <vt:lpstr>Участие Российского движения школьников «Кристалл» в муниципальных, республиканских акциях  (первое полугодие 2016-2017гг.)</vt:lpstr>
      <vt:lpstr>Акция «Мы за здоровый образ жизни!» - Сентябрь. Участники акции члены Юнармии, а активисты РДШ сняли видеоролик.</vt:lpstr>
      <vt:lpstr> С 6-9 октября в образовательном центре "Дуслык" прошел 2 Республиканский слет Российского движения школьников. Из нашей школы приняли активное участие делегаты слета Гафиятуллина Альбина и Хакимуллина Аделя, руководитель Кочергина З.Б. Состоялась торжественная встреча с заместителем министра образования Л.О.Сулимой.</vt:lpstr>
      <vt:lpstr> Молодцы активисты РДШ, на высоком уровне провели ЧГК! Поздравляем 4 команду с победой! (20 сентября)</vt:lpstr>
      <vt:lpstr>   С 28.09-03.10 в молодежном центре" Волга" проходил 6 форум юных граждан"ФЮГРТ". Алсу Имамиева является делегатом этого Форума. За активное участие она награждена грамотой Министерства по делам молодежи и спорта! Молодец! </vt:lpstr>
      <vt:lpstr>Ляйля Гиниятова стала активной участницей профильной смены "SmS дети", смена проходила в лагере "Дуслык« с 24-27 октября. Она награждена грамотой МО и Н РТ.</vt:lpstr>
      <vt:lpstr>                    29 октября -  День единых действий Дорогое мое РДШ! Славное Российское движение школьников, в такой день я хочу сказать спасибо твоим создателям за то, что не даешь детям пускать свои корни в школу, с головой отдаваясь в решение предметов, которые мало нужны.  Я поздравляю тебя, РДШ, и хочу, чтобы к тебе присоединилось огромное количество наиталантливейших ребят, цель которых- ловить от жизни каждую секунду удовольствия я хочу, РДШ, чтобы твоя площадь увеличилась по всему миру, хочу, чтобы улучшилась коммуникация, хочу, чтобы все мы радовались, возвращаясь на очередные смены Я тебя люблю! Автор: Аделя Хакимуллина  Первый День Рождения РДШ! От всей души поздравляем Российское Движение Школьников, желаем ему лишь процветания, успехов, побольше активных и талантливых детей! Спасибо за все, что вы делаете для подрастающего поколения!!!    #минемРДШ #РДШРТ #РДШ #ДеньрожденьяРДШ#ТСШ#мбоутюлячинскаясош  А еще учащиеся нашей школы приняли активное участие на Дне единых действий. Многие активисты танцевали флешмоб и засняли видеоролик.        </vt:lpstr>
      <vt:lpstr>     28 октября в нашей школе прошел КВН, посвященный дню рождения РДШ. Тема визитки - "Осенняя пора", а домашки: "Наша школьная жизнь". Это мероприятие подготовили активистки РДШ Шаяхметова Дина и Галлямова Разина. Принимали участие сборные команды 9-11 классов и команда молодых педагогов во главе директора школы Назипова Р.Р. Выиграла команда 10а класса. на втором месте команда учителей и на третьем месте 10б класс!!! Все были очень активны, спасибо за участие и организацию. Планируем следующую встречу на новогодней елке.  </vt:lpstr>
      <vt:lpstr> 3 ноября состоялась встреча активистов района. Учащиеся нашей школы Алсу Имамиева, Ляйля Гиниятова и Дина Шаяхметова (под руководством Зульфии Кочергиной) выступили, перед представителями школ района, с отчетами о деятельности #РДШ. Это был приятный опыт для наших активистов. #РДШРТ#РОСпатриот#Активнаямолодежь#Открытыновому#ТСШ#МБОУТСОШ#ТюлячинскаяСОШ</vt:lpstr>
      <vt:lpstr>4 ноября  -Юнармия с проектом «Жить»</vt:lpstr>
      <vt:lpstr>9 ноября прошла Всероссийская акция#приседайтеназдоровье  Активное участие приняли 250 обучающиеся и активисты #РДШ</vt:lpstr>
      <vt:lpstr>Поздравляем победителей акции и желаем всем крепкого здоровья! "Приседайте на здоровье!" - самая увлекательная и веселая акция. Активисты РДШ сняли видеоролик, посвященный акции.</vt:lpstr>
      <vt:lpstr>        15.11.16, в наш район приехали представители Межрегионального Добровольческого движения "Волонтер",а именно координатор движения по РТ Антон Актуганов ,Павел Снегирев , Дмитрии Ерашов и Роман Епанешников .На открытие пришли 55 обучающихся ТСОШ ,активное участие приняли ученики 8, 10 классов. Открытие прошло на высоте, ребята были очень вовлечены в процесс, многие раскрыли себя. Интересным моментом открытия стал выбор координатора, ведь на эту должность заявилось сразу 21 человек! В ходе семинара-тренинга,благодаря плодотворной работе было создано Районное Отделение движения " Волонтер".  Так же мы побили рекорд! Набрав 315 участников в группу к 13 :05. На данный момент, группа насчитывает 465 человека.  -Координатором Добровольческого центра "Волонтер" Тюлячинского района выбрана Кадреева Екатерина  -Заместители координатора: Гиниятова Ляйля Иванов Константин ,Зиннурова Лейсан.  -Жребий стать куратором - ресурсного центра от добровольческого Движения "Волонтёр" выпал на Ерашова Дмитрия.  </vt:lpstr>
      <vt:lpstr>     Сегодня ДЦ "Волонтер" появился и в Тюлячах! Открытие проходило в дворце спорта, который в недалёком 2014г. принимал международные соревнования!  Открытие прошло великолепно и уехали мы на 60 минут позже, чем планировали. Ребята разработали классные акции, которые реализуют уже до начала форума "Можно".   </vt:lpstr>
      <vt:lpstr>          Урок МУЖЕСТВА!  17.11.16 в Тюлячинскую СОШ приезжали представители Военного комиссариата Сабинского района -Садыков А.К и Галимзянов Р.В.Вместе с волонтерами организовали выступление перед учащимися, отвечали на вопросы,касающихся Юнармии, провели беседу о создании "Юнармии" и её значении для России.  Цель: способствовать принятию старшими подростками нравственных ценностей (любовь к Родине, патриотизм, гражданственность).  Задачи:  сформировать представления о воинском долге и верности Отечеству, опыт нравственного поведения личности.  эмоционально стимулировать патриотические чувства учащихся через приобщение к воинским традициям.  Участники: учащиеся 9-11 классов,волонтеры,всероссийское военно-патриотическое движение "Юнармия"  </vt:lpstr>
      <vt:lpstr> 16 ноября в рамках акции "Тимуровец и 21 ноября «Поможем вместе!" - волонтеры посетили одинокую пожилую бабушку Вафину Оркыю Сагировну.  В процессе акции ребята оказали помощь по хозяйству, говорили на разные интересные темы, общались. В качестве благодарности Оркыя Сагировна пригласила их попить чай.  Такие акции призваны стать связующей нитью между поколениями, помочь пожилым людям почувствовать заботу, внимание и доброту.  Делайте добро, ведь совершая добрые поступки, вы делаете мир лучше!</vt:lpstr>
      <vt:lpstr>17 ноября 2016 года волонтеры провели акцию "Мы за ЗОЖ!".  Во время проведения акции мы рассказывали школьникам про то, как полезно заниматься спортом и вести активный образ жизни. Все участники акции были очень позитивно настроены, они с большим интересом слушали выступления волонтёров и играли в спортивные игры. </vt:lpstr>
      <vt:lpstr>    В рамках Дня правовой помощи 19 ноября 2016 года прошло мероприятие, направленное на формирование правовой грамотности и закрепление знаний несовершеннолетних об основных правах и обязанностях ребенка. Подростки смогли узнать о том, как их права реализуются в повседневной жизни, чем отличаются права человека от прав гражданина.  В этот день для подростков проводились различные профилактические мероприятия в форме викторин и бесед по правовым вопросам.  С 10.00-16.00 психологи учреждения и волонтеры провели консультативный приём по проблемам воспитания подростков для родителей.  В школе с 10.00 прошла акция по распространению буклетов правовой направленности «Имею право».</vt:lpstr>
      <vt:lpstr> С 28 ноября по 4 декабря 2016 года во всех образовательных организациях проводится II Всероссийская акция «СТОП ВИЧ/СПИД». В рамках акции 30 ноября 2016 года волонтеры ТСОШ провели Всероссийский открытый урок «День единых действий по информированию детей и молодежи против ВИЧ/СПИДа «ЗНАНИЕ – ОТВЕТСТВЕННОСТЬ – ЗДОРОВЬЕ» учащимся 9-11 классов.Главная задача этой акции – привлечь внимание к проблеме ВИЧ-инфекции и СПИДа, донести до каждого правильную и полную информацию об этой болезни, </vt:lpstr>
      <vt:lpstr>        Акция «Школьники против алкоголя»  В соответствии с планом работы школы, активизации работы по профилактике правонарушений несовершеннолетних, формирования у обучающихся навыков здорового образа жизни , 29 ноября 2016 года волонтеры и активисты РДШ в школе провели акцию «Школьники против алкоголя » Для обучающихся старших классов- лекционные  занятия.Занятие основывалось на просмотре и последующем  обсуждении видеоматериалов, содержащих информацию о влиянии  алкоголя на организм человека, причинах его употребления  подростками, молодыми людьми и старшим поколение. ЖИВИТЕ ТРЕЗВО! БЕРЕГИТЕ СЕБЯ!   </vt:lpstr>
      <vt:lpstr> 3 декабря ,в рамках декады инвалидов ,волонтеры навестили 7-и летнего Тимура Юскаева . Сначала Тимур нас стеснялся ,а потом привык к нам и стал более разговорчивым .Вместе с ним мы рисовали рисунки и эта встреча оставила в наших сердцах только самые положительные  эмоции. Тимуру мы пообещали навестить его снова и подарили ему маленький подарок. Мы уверены , что такого рода встречи позволяют детям с ограниченными возможностями почувствовать внимание и заботу к себе, а также получить частичку праздника.</vt:lpstr>
      <vt:lpstr> 8 декабря в нашей школе прошел квест, в рамках Всероссийской акции. Организовали мероприятие активисты РДШ, во главе Дины Шаяхметовой. Приняли участие 4 команды. Это обучающиеся 9-11 классов. Мероприятие было направлено на знакомство учеников с событиями, связанными с 75- ой годовщиной Битвы под Москвой. </vt:lpstr>
      <vt:lpstr>9 декабря провели операцию «С заботой о птицах», В рамках Всероссийской акции. Активное участие приняла начальная школа. Активисты РДШ оценили работы.</vt:lpstr>
      <vt:lpstr>9 декабря активисты РДШ организовали встречу с делегатом 26 съезда КПСС Хабибуллиной Наилей Хабибулловной. Встреча состоялась с обучающимися шестых классов. Они ознакомились с ее интересной биографией, задавали вопросы </vt:lpstr>
      <vt:lpstr>      9 декабря 2016 года Волонтеры провели ВСЕРОССИЙСКУЮ АКЦИЮ «ДЕНЬ ГЕРОЕВ ОТЕЧЕСТВА» . Волонтеры вышли на улицу Мусы Джалиля населенного пункта, названную в честь Героя Советского Союза и Российской Федерации,рассказывали прохожим информацию о Герое, в честь которого названо место, а также о его подвигах и заслугах. Прохожим очень понравилась идея мероприятия ,некоторые даже не поленились и рассказали стихотворения знаменитого поэта и Героя Советского Союза!   </vt:lpstr>
      <vt:lpstr>Всероссийская акция, посвященная празднованию Дня Конституции России, была проведена в нашей школе активистами РДШ 12декабря. В ней приняли участие 7-11 классы. Быстрее всех оказались учащиеся 11а класса. Молодцы! </vt:lpstr>
      <vt:lpstr>        15 декабря волонтеры провели акцию «Международный день чая» Главными задачами акции были :  формировать у учащихся этические представления о чае;  обобщить и систематизировать знания о чае;  способствовать процессу самопознания и самовыражения через создание условий для подготовки и показа презентаций;  формировать интерес к историческому прошлому, народным традициям чаепития, целебным свойствам чая.  </vt:lpstr>
      <vt:lpstr>          16 декабря в рамках проекта "Домашние клоуны" волонтеры навестили Гилязова Айрата .Айрат очень общительный , жизнерадостный ,улыбчивый мальчик. Вместе с ним мы рисовали рисунки, играли развивающие игры и слепили разных зверюшек. Айрату мы пообещали навестить его снова и подарили ему маленький подарок. А он, в свою очередь, подарил букет цветов ,который он сделал своими руками. Эта встреча оставила в наших сердцах только самые положительные и позитивные эмоции. Мы уверены , что такого рода встречи позволяют детям с ограниченными возможностями почувствовать внимание и заботу к себе, а также получить частичку праздника, которая вносит в их повседневную жизнь немного тепла и радости  </vt:lpstr>
      <vt:lpstr>На зимнем заседании СДО с 24-28 декабря приняли участие делегаты из нашей школы Имамиева Алсу и Гаффарова Аделя. Они награждены дипломами и благодарственным письмом за активное участие. Спасибо девочки, район Вас не забудет! </vt:lpstr>
      <vt:lpstr>   Акция "Путешествие в мир сказки"  В канун Нового года волонтёры поставили для малышей спектакль по мотивам старой доброй сказки «Красная Шапочка» Детям и педагогическому коллективу очень понравилось. Дети остались довольны - а это самое главное! Волонтеры уже планирует провести серию таких мероприятий для детей в детский садах ,следующее мероприятие состоится 21 декабря.  Пусть наступающий новый год станет для каждого шагом к чему-то важному, не оставайтесь равнодушными, исполняйте мечты.  Волонтеры говорят: "Любите детей, ведь именно они могут подарить счастье одной улыбкой"  </vt:lpstr>
      <vt:lpstr>   С 26-28 декабря в нашей школе начались Новогодние елки. Первая смена - утренник для 1-2 классов прошел очень весело. Все классы подготовили коллективные номера и выступили с большим удовольствием. Маскарадные костюмы радовали малышей. Сценарий вели активисты РДШ - Шаяхметова Дина, Аскаров Рамиль. Роль Деда Мороза исполнял Хамматов Алмаз, а Снегурочку очень хорошо сыграла Каримуллина Диляра. Символом года - Антонов Рамиль, лиса - Гарифуллина Румия, роль солнца исполнила Тухватуллина Азалия. А вот в Машу перевоплатилась Жаббарова Айгуль. Спасибо моей творческой группе Вы большие молодцы! Впереди еще три елки держитесь! Вторая смена была для учащихся 3-4 классов. Активное участие приняли все классы. Спасибо всем классным руководителям за хорошую подготовку</vt:lpstr>
      <vt:lpstr> 28 декабря прошел Новогодний бал для старшеклассников. Бал начался с "Полонеза". Участвовали и учителя. Бесподобно станцевали и Венский, и Австрийский, и современный вальс. А мазурка и чарльстон были бесподобны!!!  На бал пришли Дед Мороз и Снегурочка, они разыграли лотерейные билеты. Ведущие провели интересные конкурсы Главным призом бала стал символ - Петух самый натуральный, породы кохинхин. Приз достался Лайле Гиниятовой. Поздравляем!</vt:lpstr>
      <vt:lpstr>   5 января в рамках акции" Новогодняя неделя добра" волонтеры посетили одиноко проживающую пожилую бабушку Юнусову Варакию.   Ребята оказали помощь по хозяйству, убрали снег с придомовой территории, говорили на разные интересные темы, общались, она рассказывала про своё детство, делились разной информацией, впечатлениями от сегодняшней встречи.   </vt:lpstr>
      <vt:lpstr>11.01.17 ,во второй половине дня, активисты РДШ школы провели природоохранное мероприятие" Помоги пернатым" и развесили кормушки в школьном сквере , где много зимующих птиц.По пути в школу ребята решили подкармливать своих питомцев. Так важно спасти жизнь каждой птички в холодную зимнюю пору.А когда придет весна они нас будут радовать своим веселым пением и будут приносить пользу</vt:lpstr>
      <vt:lpstr>15 января наши активисты РДШ и детки из неполных и многодетных семей посетили Ледовое арена-шоу Аладдин и Повелитель огня, которое проходило в Татнефть Арене города Казани.Ребята остались в восторге от выступления артистов шоу, от эффекта оформления зала, от красивых костюмов и декораций. Спасибо всем за пригласительные билеты и за организацию поездки!</vt:lpstr>
      <vt:lpstr>16.01.17 Гиниятовой Ляйлей была проведена акция по профилактике ПАВ: "Урок по профилактике психикоативных веществ". Урок был проведен с 10ым классом МБОУ ТСОШ . Ребята внимательно слушали и задавали интересующие их вопросы.  Мы верим , что наша работа ведется не зря, и добро откликнется в каждом из нас.</vt:lpstr>
      <vt:lpstr>Слайд 37</vt:lpstr>
      <vt:lpstr>Слайд 38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Zulfiya</cp:lastModifiedBy>
  <cp:revision>35</cp:revision>
  <dcterms:created xsi:type="dcterms:W3CDTF">2013-08-23T08:38:35Z</dcterms:created>
  <dcterms:modified xsi:type="dcterms:W3CDTF">2017-01-19T22:52:27Z</dcterms:modified>
</cp:coreProperties>
</file>